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259" r:id="rId4"/>
    <p:sldId id="273" r:id="rId5"/>
    <p:sldId id="290" r:id="rId6"/>
    <p:sldId id="270" r:id="rId7"/>
    <p:sldId id="291" r:id="rId8"/>
    <p:sldId id="260" r:id="rId9"/>
    <p:sldId id="261" r:id="rId10"/>
    <p:sldId id="272" r:id="rId11"/>
    <p:sldId id="267" r:id="rId12"/>
    <p:sldId id="285" r:id="rId13"/>
    <p:sldId id="274" r:id="rId14"/>
    <p:sldId id="281" r:id="rId15"/>
    <p:sldId id="278" r:id="rId16"/>
    <p:sldId id="277" r:id="rId17"/>
    <p:sldId id="275" r:id="rId18"/>
    <p:sldId id="293" r:id="rId19"/>
    <p:sldId id="294" r:id="rId20"/>
    <p:sldId id="295" r:id="rId21"/>
    <p:sldId id="262" r:id="rId22"/>
    <p:sldId id="263" r:id="rId23"/>
    <p:sldId id="283" r:id="rId24"/>
    <p:sldId id="286" r:id="rId25"/>
    <p:sldId id="292" r:id="rId26"/>
    <p:sldId id="287" r:id="rId27"/>
    <p:sldId id="288" r:id="rId28"/>
    <p:sldId id="289" r:id="rId29"/>
    <p:sldId id="268" r:id="rId30"/>
    <p:sldId id="296" r:id="rId31"/>
    <p:sldId id="297" r:id="rId32"/>
    <p:sldId id="298" r:id="rId33"/>
    <p:sldId id="264" r:id="rId34"/>
    <p:sldId id="265" r:id="rId35"/>
    <p:sldId id="26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12" autoAdjust="0"/>
    <p:restoredTop sz="72694" autoAdjust="0"/>
  </p:normalViewPr>
  <p:slideViewPr>
    <p:cSldViewPr snapToGrid="0">
      <p:cViewPr varScale="1">
        <p:scale>
          <a:sx n="52" d="100"/>
          <a:sy n="52" d="100"/>
        </p:scale>
        <p:origin x="12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E99B400-2CD1-4881-B0E3-7CD4CAF914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B955349-E22F-4623-903A-1864F54201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BFEA-FF4E-418B-B7CA-D1E83F53BF6F}" type="datetimeFigureOut">
              <a:rPr lang="it-IT" smtClean="0"/>
              <a:t>30/05/2018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1C48E3D-1F6E-4823-8ED2-AAB852B75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98C7B6-AC0F-4082-BE95-1117B9B8E5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941C4-9376-4E6B-8449-E49B22046E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3945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45E78-61BC-4285-BFA1-E2A990DF75B9}" type="datetimeFigureOut">
              <a:rPr lang="it-IT" smtClean="0"/>
              <a:t>30/05/2018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C98B4-2B5A-45BA-8642-18D74DDE81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228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596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pratica: suggerire all’utente quali libri comprare /leggere in base ai dati del dataset. In più abbiamo creato dal dataset un algoritmo per dedurre il genere di un libro dai dati storicizzati. </a:t>
            </a:r>
          </a:p>
        </p:txBody>
      </p:sp>
    </p:spTree>
    <p:extLst>
      <p:ext uri="{BB962C8B-B14F-4D97-AF65-F5344CB8AC3E}">
        <p14:creationId xmlns:p14="http://schemas.microsoft.com/office/powerpoint/2010/main" val="461273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Tabella in cui sono listati tutti i </a:t>
            </a:r>
            <a:r>
              <a:rPr lang="it-IT" dirty="0" err="1"/>
              <a:t>tag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5508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231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 cosa abbiamo fatto:</a:t>
            </a:r>
          </a:p>
          <a:p>
            <a:r>
              <a:rPr lang="it-IT" dirty="0"/>
              <a:t>Pulizia dati, analizzati con grafici.</a:t>
            </a:r>
          </a:p>
          <a:p>
            <a:r>
              <a:rPr lang="it-IT" dirty="0"/>
              <a:t>Abbiamo guardato i dati e abbiamo capito che con </a:t>
            </a:r>
            <a:r>
              <a:rPr lang="it-IT" dirty="0" err="1"/>
              <a:t>derterminati</a:t>
            </a:r>
            <a:r>
              <a:rPr lang="it-IT" dirty="0"/>
              <a:t> tipi di algoritmi e di RAGIONAMENTI potevamo raggiungere i nostri obiettivi.</a:t>
            </a:r>
          </a:p>
          <a:p>
            <a:r>
              <a:rPr lang="it-IT" dirty="0"/>
              <a:t>Inoltre abbiamo aumentato la quantità di dati disponibili.</a:t>
            </a:r>
          </a:p>
        </p:txBody>
      </p:sp>
    </p:spTree>
    <p:extLst>
      <p:ext uri="{BB962C8B-B14F-4D97-AF65-F5344CB8AC3E}">
        <p14:creationId xmlns:p14="http://schemas.microsoft.com/office/powerpoint/2010/main" val="115279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Rating point: media quadratica di tutte le differenze tra il punteggio che io do a  un libro e il rispettivo punteggio medio della massa.</a:t>
            </a:r>
          </a:p>
          <a:p>
            <a:r>
              <a:rPr lang="it-IT" dirty="0"/>
              <a:t>Maggiore è il rating point  e maggiore è la discrepanza tra l’utente e la massa</a:t>
            </a:r>
          </a:p>
        </p:txBody>
      </p:sp>
    </p:spTree>
    <p:extLst>
      <p:ext uri="{BB962C8B-B14F-4D97-AF65-F5344CB8AC3E}">
        <p14:creationId xmlns:p14="http://schemas.microsoft.com/office/powerpoint/2010/main" val="4113325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FINE PARTE 1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32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 i miei amici, associo il rating point, cioè il grado di conformità con la massa. Più il rating point è basso, allora probabilmente la predizione sarà più accurata.</a:t>
            </a:r>
          </a:p>
        </p:txBody>
      </p:sp>
    </p:spTree>
    <p:extLst>
      <p:ext uri="{BB962C8B-B14F-4D97-AF65-F5344CB8AC3E}">
        <p14:creationId xmlns:p14="http://schemas.microsoft.com/office/powerpoint/2010/main" val="812387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 i miei 5 amici con rating point </a:t>
            </a:r>
            <a:r>
              <a:rPr lang="it-IT" dirty="0" err="1"/>
              <a:t>piu</a:t>
            </a:r>
            <a:r>
              <a:rPr lang="it-IT" dirty="0"/>
              <a:t> basso, seleziono i libri in comune (tra di loro). Questi libri saranno i consigliati.</a:t>
            </a:r>
          </a:p>
        </p:txBody>
      </p:sp>
    </p:spTree>
    <p:extLst>
      <p:ext uri="{BB962C8B-B14F-4D97-AF65-F5344CB8AC3E}">
        <p14:creationId xmlns:p14="http://schemas.microsoft.com/office/powerpoint/2010/main" val="1190024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F6716B9-83F3-4D24-B573-4D312AD928F7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D8518-8F38-44AC-BC1B-DA20736AD0EC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AF30965-2DE5-461F-A78D-B0B6D01822A2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2DE9-C324-4EB2-969F-7342BA259AA5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5081E1-5601-45D4-A824-FAB3482A6B70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D6332-EB9E-4B98-8263-13E9A20DED14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7D189-53C4-4678-9577-1485C28F1FE9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F697-FED3-4434-9EB9-EBAA79A13AC9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DB88E-43F9-4D96-AA21-AEE6C917282A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C536BEF-2385-4518-BA7D-2F2C31ED4859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A2621-86ED-4568-88E6-9B9129E4FD2C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2D207D5-C4A7-4024-935F-18248A9AC1C6}" type="datetime1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B80ED8-3EB6-445D-B31A-A1657C7A1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7844" y="914397"/>
            <a:ext cx="6684214" cy="782974"/>
          </a:xfrm>
        </p:spPr>
        <p:txBody>
          <a:bodyPr/>
          <a:lstStyle/>
          <a:p>
            <a:r>
              <a:rPr lang="it-IT" cap="none" dirty="0" err="1"/>
              <a:t>NETbook</a:t>
            </a:r>
            <a:r>
              <a:rPr lang="it-IT" cap="none" dirty="0"/>
              <a:t> – Data Analytics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CCEE723-9ACC-4CB8-AAF5-A1B1D3B52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7843" y="1923837"/>
            <a:ext cx="5754221" cy="552213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Dipartimento Politecnico di Ingegneria e Architettura</a:t>
            </a:r>
            <a:endParaRPr lang="it-IT" b="1" dirty="0"/>
          </a:p>
          <a:p>
            <a:r>
              <a:rPr lang="it-IT" dirty="0"/>
              <a:t>Corso di Laurea Magistrale in Ingegneria Gestionale ed Elettronica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599715-36C4-48CE-8B57-BA141E1D5FCC}"/>
              </a:ext>
            </a:extLst>
          </p:cNvPr>
          <p:cNvSpPr txBox="1"/>
          <p:nvPr/>
        </p:nvSpPr>
        <p:spPr>
          <a:xfrm>
            <a:off x="8560465" y="4727076"/>
            <a:ext cx="2960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 err="1">
                <a:solidFill>
                  <a:schemeClr val="bg1"/>
                </a:solidFill>
              </a:rPr>
              <a:t>Working</a:t>
            </a:r>
            <a:r>
              <a:rPr lang="it-IT" b="1" dirty="0">
                <a:solidFill>
                  <a:schemeClr val="bg1"/>
                </a:solidFill>
              </a:rPr>
              <a:t> Group</a:t>
            </a:r>
          </a:p>
          <a:p>
            <a:pPr algn="r"/>
            <a:endParaRPr lang="it-IT" dirty="0">
              <a:solidFill>
                <a:schemeClr val="bg1"/>
              </a:solidFill>
            </a:endParaRPr>
          </a:p>
          <a:p>
            <a:pPr algn="r"/>
            <a:r>
              <a:rPr lang="it-IT" dirty="0">
                <a:solidFill>
                  <a:schemeClr val="bg1"/>
                </a:solidFill>
              </a:rPr>
              <a:t>Riccardo Fontanini</a:t>
            </a:r>
          </a:p>
          <a:p>
            <a:pPr algn="r"/>
            <a:r>
              <a:rPr lang="it-IT" dirty="0">
                <a:solidFill>
                  <a:schemeClr val="bg1"/>
                </a:solidFill>
              </a:rPr>
              <a:t>Jennifer Pedron</a:t>
            </a:r>
          </a:p>
          <a:p>
            <a:pPr algn="r"/>
            <a:r>
              <a:rPr lang="it-IT" dirty="0">
                <a:solidFill>
                  <a:schemeClr val="bg1"/>
                </a:solidFill>
              </a:rPr>
              <a:t>Stefano </a:t>
            </a:r>
            <a:r>
              <a:rPr lang="it-IT" dirty="0" err="1">
                <a:solidFill>
                  <a:schemeClr val="bg1"/>
                </a:solidFill>
              </a:rPr>
              <a:t>Peruch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5" name="Immagine 4" descr="200PX-~1">
            <a:extLst>
              <a:ext uri="{FF2B5EF4-FFF2-40B4-BE49-F238E27FC236}">
                <a16:creationId xmlns:a16="http://schemas.microsoft.com/office/drawing/2014/main" id="{230DDF43-F7EA-4179-9AFA-F415A41291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12" y="1044955"/>
            <a:ext cx="1477645" cy="146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mensola, libro, biblioteca, interni&#10;&#10;Descrizione generata con affidabilità molto elevata">
            <a:extLst>
              <a:ext uri="{FF2B5EF4-FFF2-40B4-BE49-F238E27FC236}">
                <a16:creationId xmlns:a16="http://schemas.microsoft.com/office/drawing/2014/main" id="{A39DE1CD-02F2-47DE-9C02-BBC657BDB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7" y="3081731"/>
            <a:ext cx="6684214" cy="32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16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D7085-6493-46A9-9BFD-23F7034E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cleaning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40DA89-4FF2-4F50-992D-540DFB6C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/>
              <a:t>I </a:t>
            </a:r>
            <a:r>
              <a:rPr lang="it-IT" dirty="0" err="1"/>
              <a:t>tag</a:t>
            </a:r>
            <a:r>
              <a:rPr lang="it-IT" dirty="0"/>
              <a:t> presentavano diversi caratteri non alfanumerici, quindi li abbiamo eliminati riga per riga.</a:t>
            </a:r>
          </a:p>
          <a:p>
            <a:pPr algn="just"/>
            <a:r>
              <a:rPr lang="it-IT" dirty="0"/>
              <a:t>Per l’individuazione dei </a:t>
            </a:r>
            <a:r>
              <a:rPr lang="it-IT" dirty="0" err="1"/>
              <a:t>tag</a:t>
            </a:r>
            <a:r>
              <a:rPr lang="it-IT" dirty="0"/>
              <a:t> con caratteri non anglofoni abbiamo eseguito una conversione del </a:t>
            </a:r>
            <a:r>
              <a:rPr lang="it-IT" dirty="0" err="1"/>
              <a:t>charset</a:t>
            </a:r>
            <a:r>
              <a:rPr lang="it-IT" dirty="0"/>
              <a:t> da UTF-8 ad ASCII:  ad ogni generazione di una eccezione corrispondeva una parola non convertibile, quindi eliminabile.</a:t>
            </a:r>
          </a:p>
          <a:p>
            <a:pPr algn="just"/>
            <a:r>
              <a:rPr lang="it-IT" dirty="0"/>
              <a:t>È stato effettuato un controllo sui collegamenti tra le tabelle per la presenza di id non validi.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279D8C-8CC2-47CA-91D1-1360CB84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903" y="648382"/>
            <a:ext cx="1586066" cy="11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2CCA8E-AF19-4E26-BFF2-84E11147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AGGIUNTA DATI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644640" y="3272806"/>
            <a:ext cx="49661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Grazie alla pulizia dei </a:t>
            </a:r>
            <a:r>
              <a:rPr lang="it-IT" dirty="0" err="1"/>
              <a:t>tag</a:t>
            </a:r>
            <a:r>
              <a:rPr lang="it-IT" dirty="0"/>
              <a:t> siamo riusciti ad associare ogni libro ad uno specifico contesto.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Da amazon.com abbiamo ricavato il prezzo e il colore copertina prevalente di ciascun libro e li abbiamo discretizzati.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113" y="701664"/>
            <a:ext cx="972791" cy="97279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C6C155-9D94-413F-8421-52E2C2C25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54" t="35891" r="11616" b="27168"/>
          <a:stretch/>
        </p:blipFill>
        <p:spPr>
          <a:xfrm>
            <a:off x="581192" y="2658794"/>
            <a:ext cx="5848722" cy="29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7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2CCA8E-AF19-4E26-BFF2-84E111479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AGGIUNTA DATI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113" y="701664"/>
            <a:ext cx="972791" cy="97279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95A2C42-6C7F-4960-B7A2-BF841B6657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8" t="24403" r="53809" b="5799"/>
          <a:stretch/>
        </p:blipFill>
        <p:spPr>
          <a:xfrm>
            <a:off x="581192" y="1935713"/>
            <a:ext cx="3454400" cy="478440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8A594E-2D42-41D1-847C-9A9730B5E0A2}"/>
              </a:ext>
            </a:extLst>
          </p:cNvPr>
          <p:cNvSpPr txBox="1"/>
          <p:nvPr/>
        </p:nvSpPr>
        <p:spPr>
          <a:xfrm>
            <a:off x="4544311" y="3110720"/>
            <a:ext cx="680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SzPct val="930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2"/>
                </a:solidFill>
              </a:rPr>
              <a:t>Nuova tabella con info utili e </a:t>
            </a:r>
            <a:r>
              <a:rPr lang="it-IT" dirty="0" err="1">
                <a:solidFill>
                  <a:schemeClr val="tx2"/>
                </a:solidFill>
              </a:rPr>
              <a:t>ratingpoint</a:t>
            </a:r>
            <a:endParaRPr lang="it-IT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2"/>
              </a:buClr>
              <a:buSzPct val="93000"/>
              <a:buFont typeface="Wingdings" panose="05000000000000000000" pitchFamily="2" charset="2"/>
              <a:buChar char="§"/>
            </a:pPr>
            <a:r>
              <a:rPr lang="it-IT" dirty="0" err="1">
                <a:solidFill>
                  <a:schemeClr val="tx2"/>
                </a:solidFill>
              </a:rPr>
              <a:t>Ratingpoint</a:t>
            </a:r>
            <a:r>
              <a:rPr lang="it-IT" dirty="0">
                <a:solidFill>
                  <a:schemeClr val="tx2"/>
                </a:solidFill>
              </a:rPr>
              <a:t>: punteggio associato ad ogni utente in base al grado di conformità sulle votazioni dei libri con gli altri utenti</a:t>
            </a:r>
          </a:p>
          <a:p>
            <a:pPr marL="285750" indent="-285750">
              <a:buClr>
                <a:schemeClr val="accent2"/>
              </a:buClr>
              <a:buSzPct val="93000"/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2"/>
                </a:solidFill>
              </a:rPr>
              <a:t>Selezione utenti che hanno letto almeno 20 libri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BB655-16B5-4F92-A7A7-B5FD3D061CC4}"/>
                  </a:ext>
                </a:extLst>
              </p:cNvPr>
              <p:cNvSpPr txBox="1"/>
              <p:nvPr/>
            </p:nvSpPr>
            <p:spPr>
              <a:xfrm>
                <a:off x="6958232" y="4902323"/>
                <a:ext cx="1472198" cy="8034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𝑅𝑝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D3BB655-16B5-4F92-A7A7-B5FD3D061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232" y="4902323"/>
                <a:ext cx="1472198" cy="803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969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A8F7C8-DD56-494B-ADEA-EC282B7F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ANALIZE (1)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977574" y="3673712"/>
            <a:ext cx="475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La prima analisi rileva la prevalenza di libri di genere fantasy.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61" y="690263"/>
            <a:ext cx="1626877" cy="1037586"/>
          </a:xfrm>
          <a:prstGeom prst="rect">
            <a:avLst/>
          </a:prstGeom>
        </p:spPr>
      </p:pic>
      <p:pic>
        <p:nvPicPr>
          <p:cNvPr id="9" name="Segnaposto contenuto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26745"/>
            <a:ext cx="5891383" cy="4386596"/>
          </a:xfrm>
        </p:spPr>
      </p:pic>
    </p:spTree>
    <p:extLst>
      <p:ext uri="{BB962C8B-B14F-4D97-AF65-F5344CB8AC3E}">
        <p14:creationId xmlns:p14="http://schemas.microsoft.com/office/powerpoint/2010/main" val="1458757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A8F7C8-DD56-494B-ADEA-EC282B7F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ANALIZE (2)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61" y="690263"/>
            <a:ext cx="1626877" cy="103758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6832226-C705-4391-BBA7-42497579C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35" t="53765" r="50000" b="13746"/>
          <a:stretch/>
        </p:blipFill>
        <p:spPr>
          <a:xfrm>
            <a:off x="6000453" y="2743278"/>
            <a:ext cx="5754881" cy="317922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65C36B0-5FB1-4F8F-BEF2-46FF4A862240}"/>
              </a:ext>
            </a:extLst>
          </p:cNvPr>
          <p:cNvSpPr txBox="1"/>
          <p:nvPr/>
        </p:nvSpPr>
        <p:spPr>
          <a:xfrm>
            <a:off x="711633" y="3963556"/>
            <a:ext cx="472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L’istogramma mostra la distribuzione dei </a:t>
            </a:r>
            <a:r>
              <a:rPr lang="it-IT" dirty="0" err="1">
                <a:solidFill>
                  <a:schemeClr val="tx2"/>
                </a:solidFill>
              </a:rPr>
              <a:t>ratings</a:t>
            </a:r>
            <a:r>
              <a:rPr lang="it-IT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A8F7C8-DD56-494B-ADEA-EC282B7F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ANALIZE (3)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13000"/>
            <a:ext cx="4126006" cy="4916904"/>
          </a:xfr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61" y="690263"/>
            <a:ext cx="1626877" cy="10375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152368" y="2370604"/>
            <a:ext cx="482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A sinistra vengono mostrati i libri più votati.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31" y="3137011"/>
            <a:ext cx="4576208" cy="350971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9754872" y="3829734"/>
            <a:ext cx="2339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Tra i libri più votati abbiamo una percentuale genere high fantasy molto elevata.</a:t>
            </a:r>
          </a:p>
        </p:txBody>
      </p:sp>
    </p:spTree>
    <p:extLst>
      <p:ext uri="{BB962C8B-B14F-4D97-AF65-F5344CB8AC3E}">
        <p14:creationId xmlns:p14="http://schemas.microsoft.com/office/powerpoint/2010/main" val="610564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A8F7C8-DD56-494B-ADEA-EC282B7F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ANALIZE (4)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0"/>
          <a:stretch/>
        </p:blipFill>
        <p:spPr>
          <a:xfrm>
            <a:off x="522164" y="3854390"/>
            <a:ext cx="4974993" cy="2946458"/>
          </a:xfrm>
        </p:spPr>
      </p:pic>
      <p:sp>
        <p:nvSpPr>
          <p:cNvPr id="7" name="CasellaDiTesto 6"/>
          <p:cNvSpPr txBox="1"/>
          <p:nvPr/>
        </p:nvSpPr>
        <p:spPr>
          <a:xfrm>
            <a:off x="522164" y="1859862"/>
            <a:ext cx="49749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2"/>
                </a:solidFill>
              </a:rPr>
              <a:t>Sotto viene mostrata la distribuzione delle varie fasce di prezzo:</a:t>
            </a:r>
          </a:p>
          <a:p>
            <a:pPr algn="just"/>
            <a:r>
              <a:rPr lang="it-IT" dirty="0">
                <a:solidFill>
                  <a:schemeClr val="tx2"/>
                </a:solidFill>
              </a:rPr>
              <a:t>1        0-5€</a:t>
            </a:r>
          </a:p>
          <a:p>
            <a:pPr algn="just"/>
            <a:r>
              <a:rPr lang="it-IT" dirty="0">
                <a:solidFill>
                  <a:schemeClr val="tx2"/>
                </a:solidFill>
              </a:rPr>
              <a:t>2       5-15€</a:t>
            </a:r>
          </a:p>
          <a:p>
            <a:pPr algn="just"/>
            <a:r>
              <a:rPr lang="it-IT" dirty="0">
                <a:solidFill>
                  <a:schemeClr val="tx2"/>
                </a:solidFill>
              </a:rPr>
              <a:t>3      15-30€</a:t>
            </a:r>
          </a:p>
          <a:p>
            <a:pPr algn="just"/>
            <a:r>
              <a:rPr lang="it-IT" dirty="0">
                <a:solidFill>
                  <a:schemeClr val="tx2"/>
                </a:solidFill>
              </a:rPr>
              <a:t>4      30-50€</a:t>
            </a:r>
          </a:p>
          <a:p>
            <a:pPr algn="just"/>
            <a:r>
              <a:rPr lang="it-IT" dirty="0">
                <a:solidFill>
                  <a:schemeClr val="tx2"/>
                </a:solidFill>
              </a:rPr>
              <a:t>5       &gt;50€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61" y="690263"/>
            <a:ext cx="1626877" cy="1037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02233CC-C7D0-4944-AF42-1F517CE292F6}"/>
              </a:ext>
            </a:extLst>
          </p:cNvPr>
          <p:cNvSpPr txBox="1"/>
          <p:nvPr/>
        </p:nvSpPr>
        <p:spPr>
          <a:xfrm>
            <a:off x="6163516" y="5600940"/>
            <a:ext cx="5214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2"/>
                </a:solidFill>
              </a:rPr>
              <a:t>Per la fascia 3, sopra è rappresentata la relativa distribuzione per generi.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8C68D96-5231-4F19-BE68-4E0A246BAFE7}"/>
              </a:ext>
            </a:extLst>
          </p:cNvPr>
          <p:cNvCxnSpPr/>
          <p:nvPr/>
        </p:nvCxnSpPr>
        <p:spPr>
          <a:xfrm>
            <a:off x="794973" y="2616602"/>
            <a:ext cx="231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3ED7861-62A5-4F95-B6A4-DE71C153395A}"/>
              </a:ext>
            </a:extLst>
          </p:cNvPr>
          <p:cNvCxnSpPr/>
          <p:nvPr/>
        </p:nvCxnSpPr>
        <p:spPr>
          <a:xfrm>
            <a:off x="806693" y="2867478"/>
            <a:ext cx="231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320EB46-79F3-4BB9-BE63-10353CA56FFC}"/>
              </a:ext>
            </a:extLst>
          </p:cNvPr>
          <p:cNvCxnSpPr/>
          <p:nvPr/>
        </p:nvCxnSpPr>
        <p:spPr>
          <a:xfrm>
            <a:off x="806693" y="3144142"/>
            <a:ext cx="231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636C650-53A7-4CC4-AB39-6320D0B6F0FD}"/>
              </a:ext>
            </a:extLst>
          </p:cNvPr>
          <p:cNvCxnSpPr/>
          <p:nvPr/>
        </p:nvCxnSpPr>
        <p:spPr>
          <a:xfrm>
            <a:off x="794973" y="3422720"/>
            <a:ext cx="231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E0F1F67F-82B8-40DD-8DB1-F4FBD863B307}"/>
              </a:ext>
            </a:extLst>
          </p:cNvPr>
          <p:cNvCxnSpPr/>
          <p:nvPr/>
        </p:nvCxnSpPr>
        <p:spPr>
          <a:xfrm>
            <a:off x="806693" y="3704504"/>
            <a:ext cx="231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56FA2067-49AA-4DF4-9205-DACE47BEB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46" t="45468" r="53385" b="16702"/>
          <a:stretch/>
        </p:blipFill>
        <p:spPr>
          <a:xfrm>
            <a:off x="6422034" y="2034626"/>
            <a:ext cx="4974993" cy="355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63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A8F7C8-DD56-494B-ADEA-EC282B7F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ANALIZE (5)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88074"/>
            <a:ext cx="5006808" cy="4969926"/>
          </a:xfrm>
        </p:spPr>
      </p:pic>
      <p:sp>
        <p:nvSpPr>
          <p:cNvPr id="6" name="CasellaDiTesto 5"/>
          <p:cNvSpPr txBox="1"/>
          <p:nvPr/>
        </p:nvSpPr>
        <p:spPr>
          <a:xfrm>
            <a:off x="5872233" y="3429000"/>
            <a:ext cx="5738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2"/>
                </a:solidFill>
              </a:rPr>
              <a:t>Da tale analisi evince che l’anno di pubblicazione dei libri è maggiormente frequente dal 1750 ai giorni nostri. Si può notare inoltre che la media rating aumenta più ci si avvicina agli anni 2000, con media intorno al 4.0.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61" y="690263"/>
            <a:ext cx="1626877" cy="103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7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FF10E-2524-47D2-9FBB-60FD68C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– Cover </a:t>
            </a:r>
            <a:r>
              <a:rPr lang="it-IT" dirty="0" err="1"/>
              <a:t>COlor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F59698-7291-4CDA-8A02-FAF2014AD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it-IT" dirty="0"/>
              <a:t>La copertina di un libro può attirare l’attenzione di un potenziale lettore, dare idea del genere del libro e del tipo di contenuto da aspettarsi.  Volevamo quindi analizzare il colore dominante delle copertine di tutti i libri nel dataset: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Scaricato tutte le copertine dei libri presenti nel dataset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Definito dei colori base con cui discretizzare il valore di un pixel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Ogni pixel di ogni cover è stato discretizzato in un colore base usando </a:t>
            </a:r>
            <a:r>
              <a:rPr lang="it-IT" dirty="0" err="1"/>
              <a:t>KMeans</a:t>
            </a: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Il colore più frequente in una cover definisce il colore della cover stessa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700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FF10E-2524-47D2-9FBB-60FD68C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– Cover Color (2)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F59698-7291-4CDA-8A02-FAF2014A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78101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I colori base sono:</a:t>
            </a:r>
          </a:p>
          <a:p>
            <a:r>
              <a:rPr lang="it-IT" dirty="0"/>
              <a:t>Nero</a:t>
            </a:r>
          </a:p>
          <a:p>
            <a:r>
              <a:rPr lang="it-IT" dirty="0"/>
              <a:t>Bianco</a:t>
            </a:r>
          </a:p>
          <a:p>
            <a:r>
              <a:rPr lang="it-IT" dirty="0"/>
              <a:t>Rosso</a:t>
            </a:r>
          </a:p>
          <a:p>
            <a:r>
              <a:rPr lang="it-IT" dirty="0"/>
              <a:t>Verde</a:t>
            </a:r>
          </a:p>
          <a:p>
            <a:r>
              <a:rPr lang="it-IT" dirty="0"/>
              <a:t>Blue </a:t>
            </a:r>
          </a:p>
          <a:p>
            <a:r>
              <a:rPr lang="it-IT" dirty="0"/>
              <a:t>Giallo</a:t>
            </a:r>
          </a:p>
          <a:p>
            <a:r>
              <a:rPr lang="it-IT" dirty="0"/>
              <a:t>Viola</a:t>
            </a:r>
          </a:p>
          <a:p>
            <a:r>
              <a:rPr lang="it-IT" dirty="0"/>
              <a:t>Azzurro</a:t>
            </a:r>
          </a:p>
          <a:p>
            <a:r>
              <a:rPr lang="it-IT" dirty="0"/>
              <a:t>Marrone</a:t>
            </a:r>
          </a:p>
          <a:p>
            <a:r>
              <a:rPr lang="it-IT" dirty="0"/>
              <a:t>Arancione</a:t>
            </a:r>
          </a:p>
          <a:p>
            <a:pPr marL="0" indent="0">
              <a:buNone/>
            </a:pPr>
            <a:r>
              <a:rPr lang="it-IT" dirty="0"/>
              <a:t>Tali colori definiscono i </a:t>
            </a:r>
            <a:r>
              <a:rPr lang="it-IT" dirty="0" err="1"/>
              <a:t>centroidi</a:t>
            </a:r>
            <a:r>
              <a:rPr lang="it-IT" dirty="0"/>
              <a:t> da utilizzare nella classificazione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B133CB4-C35A-4B7E-A7A4-202D1C37F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7"/>
          <a:stretch/>
        </p:blipFill>
        <p:spPr>
          <a:xfrm>
            <a:off x="2387112" y="3733581"/>
            <a:ext cx="922369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70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9A6E69-22E9-4550-AA76-29AA901F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5DC5FD-9E28-4125-B025-2F45B0F8E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381" y="2180491"/>
            <a:ext cx="9899239" cy="1068251"/>
          </a:xfrm>
        </p:spPr>
        <p:txBody>
          <a:bodyPr anchor="t">
            <a:normAutofit fontScale="92500" lnSpcReduction="10000"/>
          </a:bodyPr>
          <a:lstStyle/>
          <a:p>
            <a:r>
              <a:rPr lang="it-IT" dirty="0"/>
              <a:t>Visualizzare le differenze tra generi di libri sotto diversi punti di vista</a:t>
            </a:r>
          </a:p>
          <a:p>
            <a:r>
              <a:rPr lang="it-IT" dirty="0"/>
              <a:t>Predire le possibili scelte per l’acquisto di un libro da parte di un utente in base a dati storicizzati.</a:t>
            </a:r>
          </a:p>
          <a:p>
            <a:r>
              <a:rPr lang="it-IT" dirty="0"/>
              <a:t>Costruire un algoritmo di predizione dei generi di libri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414" y="650142"/>
            <a:ext cx="1673393" cy="1117827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8F78A5EE-54EA-432E-8797-6A35E0618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752" y="3414932"/>
            <a:ext cx="6612495" cy="25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1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FF10E-2524-47D2-9FBB-60FD68C4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Clustering – Cover Color (3 - 4)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F59698-7291-4CDA-8A02-FAF2014AD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7596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/>
              <a:t>Per ogni immagine è stato eseguito il </a:t>
            </a:r>
            <a:r>
              <a:rPr lang="it-IT" dirty="0" err="1"/>
              <a:t>fitting</a:t>
            </a:r>
            <a:r>
              <a:rPr lang="it-IT" dirty="0"/>
              <a:t> su ogni pixel rispetto alla palette definita precedentemente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3F0DAE-4752-4BC2-B486-AB00B9DE2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982" y="2777462"/>
            <a:ext cx="8124825" cy="2000250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2ECD8BD-2219-482D-9EB3-58CC10974C3A}"/>
              </a:ext>
            </a:extLst>
          </p:cNvPr>
          <p:cNvSpPr txBox="1">
            <a:spLocks/>
          </p:cNvSpPr>
          <p:nvPr/>
        </p:nvSpPr>
        <p:spPr>
          <a:xfrm>
            <a:off x="581191" y="5132367"/>
            <a:ext cx="11029615" cy="7596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/>
              <a:t>Quindi è stato predetto il colore con frequenza più alta: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AD85CE8-FCEE-4300-A545-4F66E780F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5"/>
          <a:stretch/>
        </p:blipFill>
        <p:spPr>
          <a:xfrm>
            <a:off x="2221039" y="5598225"/>
            <a:ext cx="9389767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A8F7C8-DD56-494B-ADEA-EC282B7F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ANALIZE (6)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09" y="3263374"/>
            <a:ext cx="5544791" cy="3505200"/>
          </a:xfrm>
        </p:spPr>
      </p:pic>
      <p:sp>
        <p:nvSpPr>
          <p:cNvPr id="6" name="Rettangolo 5"/>
          <p:cNvSpPr/>
          <p:nvPr/>
        </p:nvSpPr>
        <p:spPr>
          <a:xfrm>
            <a:off x="581192" y="2241567"/>
            <a:ext cx="5514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>
                <a:solidFill>
                  <a:schemeClr val="tx2"/>
                </a:solidFill>
              </a:rPr>
              <a:t>Tale analisi identifica la prevalenza di copertine di colore bianco, con oltre 4000 libri.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403809" y="1964569"/>
            <a:ext cx="5206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2"/>
                </a:solidFill>
              </a:rPr>
              <a:t>Tra i libri più votati (</a:t>
            </a:r>
            <a:r>
              <a:rPr lang="it-IT" dirty="0" err="1">
                <a:solidFill>
                  <a:schemeClr val="tx2"/>
                </a:solidFill>
              </a:rPr>
              <a:t>work_ratings_count</a:t>
            </a:r>
            <a:r>
              <a:rPr lang="it-IT" dirty="0">
                <a:solidFill>
                  <a:schemeClr val="tx2"/>
                </a:solidFill>
              </a:rPr>
              <a:t>&gt;1000000) abbiamo notato una prevalenza di copertine di color nero, diversamente rispetto alla distribuzione generale.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361" y="690263"/>
            <a:ext cx="1626877" cy="103758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38" y="3263374"/>
            <a:ext cx="5207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94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90DF7-1395-4DED-96CC-8E02596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ALGORITMO DI PREDIZIONE – dataset </a:t>
            </a:r>
            <a:r>
              <a:rPr lang="it-IT" dirty="0" err="1"/>
              <a:t>acquiring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6CE358-1FB3-4986-AAFB-FF91235B9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934537" cy="590839"/>
          </a:xfrm>
        </p:spPr>
        <p:txBody>
          <a:bodyPr>
            <a:normAutofit fontScale="92500"/>
          </a:bodyPr>
          <a:lstStyle/>
          <a:p>
            <a:r>
              <a:rPr lang="it-IT" dirty="0">
                <a:solidFill>
                  <a:schemeClr val="tx1"/>
                </a:solidFill>
              </a:rPr>
              <a:t>complissivolibricongenere.csv - </a:t>
            </a:r>
            <a:r>
              <a:rPr lang="it-IT" dirty="0" err="1">
                <a:solidFill>
                  <a:schemeClr val="tx1"/>
                </a:solidFill>
              </a:rPr>
              <a:t>alldata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F822F51-D1F5-48B0-B32C-25DBA2AB4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34" t="33434" r="11845" b="27858"/>
          <a:stretch/>
        </p:blipFill>
        <p:spPr>
          <a:xfrm>
            <a:off x="581191" y="2623277"/>
            <a:ext cx="11047777" cy="30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11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90DF7-1395-4DED-96CC-8E02596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ALGORITMO DI PREDIZIONE – dataset </a:t>
            </a:r>
            <a:r>
              <a:rPr lang="it-IT" dirty="0" err="1"/>
              <a:t>acquiring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6CE358-1FB3-4986-AAFB-FF91235B9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934537" cy="590839"/>
          </a:xfrm>
        </p:spPr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ratings_cleaned.csv - </a:t>
            </a:r>
            <a:r>
              <a:rPr lang="it-IT" dirty="0" err="1">
                <a:solidFill>
                  <a:schemeClr val="tx1"/>
                </a:solidFill>
              </a:rPr>
              <a:t>userbook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FFF179-77A6-4227-BCD8-08A44E6D6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00" t="55798" r="59154" b="18959"/>
          <a:stretch/>
        </p:blipFill>
        <p:spPr>
          <a:xfrm>
            <a:off x="872197" y="2563837"/>
            <a:ext cx="2968283" cy="17303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D24161-F5F0-4C14-808F-D6D050412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61" t="41842" r="41962" b="32915"/>
          <a:stretch/>
        </p:blipFill>
        <p:spPr>
          <a:xfrm>
            <a:off x="872197" y="4772461"/>
            <a:ext cx="5008098" cy="1730326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0C0ADF0-26EE-4C1E-8B4A-76FCC9BF1911}"/>
              </a:ext>
            </a:extLst>
          </p:cNvPr>
          <p:cNvSpPr txBox="1">
            <a:spLocks/>
          </p:cNvSpPr>
          <p:nvPr/>
        </p:nvSpPr>
        <p:spPr>
          <a:xfrm>
            <a:off x="581191" y="4448905"/>
            <a:ext cx="3934537" cy="59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1"/>
                </a:solidFill>
              </a:rPr>
              <a:t>userresume.csv - </a:t>
            </a:r>
            <a:r>
              <a:rPr lang="it-IT" dirty="0" err="1">
                <a:solidFill>
                  <a:schemeClr val="tx1"/>
                </a:solidFill>
              </a:rPr>
              <a:t>userresume</a:t>
            </a:r>
            <a:r>
              <a:rPr lang="it-IT" dirty="0">
                <a:solidFill>
                  <a:schemeClr val="tx1"/>
                </a:solidFill>
              </a:rPr>
              <a:t>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607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90DF7-1395-4DED-96CC-8E02596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ALGORITMO DI PREDIZIONE – user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elaboration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37E38104-31A4-4117-AC3A-A80758726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225183" cy="357319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Ci siamo fatti una domanda, cosa è che mi spinge a comprare un libro?</a:t>
            </a:r>
          </a:p>
          <a:p>
            <a:r>
              <a:rPr lang="it-IT" b="1" dirty="0">
                <a:solidFill>
                  <a:schemeClr val="tx1"/>
                </a:solidFill>
              </a:rPr>
              <a:t>Un disegno accattivante sulla copertina</a:t>
            </a:r>
          </a:p>
          <a:p>
            <a:r>
              <a:rPr lang="it-IT" dirty="0">
                <a:solidFill>
                  <a:schemeClr val="tx1"/>
                </a:solidFill>
              </a:rPr>
              <a:t>Pubblicizzazione</a:t>
            </a:r>
          </a:p>
          <a:p>
            <a:r>
              <a:rPr lang="it-IT" b="1" dirty="0">
                <a:solidFill>
                  <a:schemeClr val="tx1"/>
                </a:solidFill>
              </a:rPr>
              <a:t>Conosco l’autore / ho già letto sue opere</a:t>
            </a:r>
          </a:p>
          <a:p>
            <a:r>
              <a:rPr lang="it-IT" b="1" dirty="0">
                <a:solidFill>
                  <a:schemeClr val="tx1"/>
                </a:solidFill>
              </a:rPr>
              <a:t>Consiglio di un amico</a:t>
            </a:r>
          </a:p>
          <a:p>
            <a:pPr marL="0" indent="0">
              <a:buNone/>
            </a:pP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47465A45-6EC2-45E6-A7B3-D33C40A55D63}"/>
              </a:ext>
            </a:extLst>
          </p:cNvPr>
          <p:cNvCxnSpPr>
            <a:cxnSpLocks/>
          </p:cNvCxnSpPr>
          <p:nvPr/>
        </p:nvCxnSpPr>
        <p:spPr>
          <a:xfrm>
            <a:off x="2110154" y="4346917"/>
            <a:ext cx="1828800" cy="1041009"/>
          </a:xfrm>
          <a:prstGeom prst="curvedConnector3">
            <a:avLst>
              <a:gd name="adj1" fmla="val 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C293566-B1C4-43F1-9045-EB011BEA73E5}"/>
              </a:ext>
            </a:extLst>
          </p:cNvPr>
          <p:cNvSpPr txBox="1">
            <a:spLocks/>
          </p:cNvSpPr>
          <p:nvPr/>
        </p:nvSpPr>
        <p:spPr>
          <a:xfrm>
            <a:off x="4248443" y="4853354"/>
            <a:ext cx="7793503" cy="182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it-IT" dirty="0">
                <a:solidFill>
                  <a:schemeClr val="tx1"/>
                </a:solidFill>
              </a:rPr>
              <a:t>Un amico è una persona che condivide con te alcune idee, modi di fare o gusti. Nel nostro caso abbiamo una grande quantità di «potenziali amici» di cui conosciamo i gusti. L’idea dell’algoritmo basato sugli utenti è identificare gli utenti più simili al campione e consigliare i libri che a questi sono piaciuti di più.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6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90DF7-1395-4DED-96CC-8E02596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ALGORITMO DI PREDIZIONE – user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elaboration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1CC64D-F20B-490C-A917-A3E779C73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9" t="29940" r="18654" b="8212"/>
          <a:stretch/>
        </p:blipFill>
        <p:spPr>
          <a:xfrm>
            <a:off x="581191" y="1911213"/>
            <a:ext cx="8718277" cy="46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40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90DF7-1395-4DED-96CC-8E02596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ALGORITMO DI PREDIZIONE – user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elaboration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A83A5A0-F9CE-4B68-B45C-6C0528CEB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0" t="27065" r="10807" b="12803"/>
          <a:stretch/>
        </p:blipFill>
        <p:spPr>
          <a:xfrm>
            <a:off x="581192" y="2034010"/>
            <a:ext cx="9540582" cy="44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4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90DF7-1395-4DED-96CC-8E025961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ALGORITMO DI PREDIZIONE – user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elaboration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63DB234-271C-4A7D-A564-E9394BB8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5" t="33216" r="18115" b="18236"/>
          <a:stretch/>
        </p:blipFill>
        <p:spPr>
          <a:xfrm>
            <a:off x="581192" y="2053654"/>
            <a:ext cx="8333987" cy="34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76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EBF43-04AD-43A4-B14C-A5F64632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 PREDIZIONE – </a:t>
            </a:r>
            <a:r>
              <a:rPr lang="it-IT" dirty="0" err="1"/>
              <a:t>selected</a:t>
            </a:r>
            <a:r>
              <a:rPr lang="it-IT" dirty="0"/>
              <a:t> books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C4749D-69D4-423C-B86E-B5BF4E00D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6" t="23480" r="10000" b="5374"/>
          <a:stretch/>
        </p:blipFill>
        <p:spPr>
          <a:xfrm>
            <a:off x="581192" y="1872343"/>
            <a:ext cx="8940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8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EBF43-04AD-43A4-B14C-A5F64632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 PREDIZIONE – </a:t>
            </a:r>
            <a:r>
              <a:rPr lang="it-IT" dirty="0" err="1"/>
              <a:t>suggested</a:t>
            </a:r>
            <a:r>
              <a:rPr lang="it-IT" dirty="0"/>
              <a:t> books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B88324F-A3DD-4AAB-8085-D8DCC0629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1" t="23480" r="9762" b="5374"/>
          <a:stretch/>
        </p:blipFill>
        <p:spPr>
          <a:xfrm>
            <a:off x="581192" y="1850571"/>
            <a:ext cx="90424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2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49ED0F-AAA2-46CE-8982-C6184BE4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</a:t>
            </a:r>
            <a:r>
              <a:rPr lang="mr-IN" dirty="0"/>
              <a:t>–</a:t>
            </a:r>
            <a:r>
              <a:rPr lang="it-IT" dirty="0"/>
              <a:t> </a:t>
            </a:r>
            <a:r>
              <a:rPr lang="it-IT" dirty="0" err="1"/>
              <a:t>books.csv</a:t>
            </a:r>
            <a:r>
              <a:rPr lang="it-IT" dirty="0"/>
              <a:t> (1)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83CB35-3B24-4DD6-AF3E-865F3DFD5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9" y="1521805"/>
            <a:ext cx="11119739" cy="2471863"/>
          </a:xfrm>
        </p:spPr>
        <p:txBody>
          <a:bodyPr/>
          <a:lstStyle/>
          <a:p>
            <a:pPr algn="just"/>
            <a:r>
              <a:rPr lang="it-IT" dirty="0" err="1"/>
              <a:t>Books.csv</a:t>
            </a:r>
            <a:r>
              <a:rPr lang="it-IT" dirty="0"/>
              <a:t> rappresenta la totalità dei libri analizzati contenenti diverse operazioni (titolo, autore, anno di pubblicazione)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3333577"/>
            <a:ext cx="11119739" cy="300952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606" y="675656"/>
            <a:ext cx="1066799" cy="1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72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28B413-960B-4AE9-A75C-51C90673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Predizione del genere di un libro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9940C-9F69-46F0-BE70-4A5D09DE4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it-IT" dirty="0"/>
              <a:t>Avendo classificato tutti i libri in generi grazie ai feedback degli utenti, è interessante creare un modello che apprenda tale classificazione e la riporti su nuovi libri. </a:t>
            </a:r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Abbiamo eliminato i dati ininfluenti dalla tabella riassuntiva dei libri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Abbiamo selezionato le classi di libri più numerose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Abbiamo applicato i vari modelli (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e Random </a:t>
            </a:r>
            <a:r>
              <a:rPr lang="it-IT" dirty="0" err="1"/>
              <a:t>Forest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2422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28B413-960B-4AE9-A75C-51C90673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Predizione del genere di un libro - 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9940C-9F69-46F0-BE70-4A5D09DE4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8279"/>
            <a:ext cx="11029615" cy="6067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/>
              <a:t>Con una soglia di almeno 100 libri per classe otteniamo: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94AA1A5-7374-40E0-A540-9B4F0E15F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80"/>
          <a:stretch/>
        </p:blipFill>
        <p:spPr>
          <a:xfrm>
            <a:off x="581192" y="2467296"/>
            <a:ext cx="4835059" cy="99771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755043-CCA8-46CD-8C11-C25F9CF28D8B}"/>
              </a:ext>
            </a:extLst>
          </p:cNvPr>
          <p:cNvSpPr txBox="1"/>
          <p:nvPr/>
        </p:nvSpPr>
        <p:spPr>
          <a:xfrm>
            <a:off x="1236288" y="3746090"/>
            <a:ext cx="352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5D2926-5C9E-40C0-88E3-A4279489D5BE}"/>
              </a:ext>
            </a:extLst>
          </p:cNvPr>
          <p:cNvSpPr txBox="1"/>
          <p:nvPr/>
        </p:nvSpPr>
        <p:spPr>
          <a:xfrm>
            <a:off x="7349613" y="3746090"/>
            <a:ext cx="352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E32B54-1040-4F24-A661-BDC0ED397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49"/>
          <a:stretch/>
        </p:blipFill>
        <p:spPr>
          <a:xfrm>
            <a:off x="1646170" y="4318306"/>
            <a:ext cx="2705100" cy="228692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C4D89E-8E9A-4FD2-9E7C-217B964A9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28"/>
          <a:stretch/>
        </p:blipFill>
        <p:spPr>
          <a:xfrm>
            <a:off x="7788070" y="4290014"/>
            <a:ext cx="2647950" cy="234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4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28B413-960B-4AE9-A75C-51C90673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Predizione del genere di un libro - 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E9940C-9F69-46F0-BE70-4A5D09DE4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8279"/>
            <a:ext cx="11029615" cy="60675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dirty="0"/>
              <a:t>Con una soglia di almeno 200 libri per classe otteniamo: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755043-CCA8-46CD-8C11-C25F9CF28D8B}"/>
              </a:ext>
            </a:extLst>
          </p:cNvPr>
          <p:cNvSpPr txBox="1"/>
          <p:nvPr/>
        </p:nvSpPr>
        <p:spPr>
          <a:xfrm>
            <a:off x="1236288" y="3746090"/>
            <a:ext cx="352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F5D2926-5C9E-40C0-88E3-A4279489D5BE}"/>
              </a:ext>
            </a:extLst>
          </p:cNvPr>
          <p:cNvSpPr txBox="1"/>
          <p:nvPr/>
        </p:nvSpPr>
        <p:spPr>
          <a:xfrm>
            <a:off x="7349613" y="3746090"/>
            <a:ext cx="352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C782FD-6939-48F6-BD26-8B571CE8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468501"/>
            <a:ext cx="4745542" cy="99771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2309F1B-E97F-4657-A231-32ADA26ED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37"/>
          <a:stretch/>
        </p:blipFill>
        <p:spPr>
          <a:xfrm>
            <a:off x="1789045" y="4290014"/>
            <a:ext cx="2419350" cy="234351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85C0BB0-0259-483C-9D6F-724BB0514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42"/>
          <a:stretch/>
        </p:blipFill>
        <p:spPr>
          <a:xfrm>
            <a:off x="7778545" y="4290014"/>
            <a:ext cx="2667000" cy="24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9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1356838-A930-4C1A-A3FF-A1BABEFFF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sito – first </a:t>
            </a:r>
            <a:r>
              <a:rPr lang="it-IT" dirty="0" err="1"/>
              <a:t>selection</a:t>
            </a:r>
            <a:r>
              <a:rPr lang="it-IT" dirty="0"/>
              <a:t> sample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5C77239-743C-4C81-B914-D2F90B791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7" t="38090" r="20834" b="37348"/>
          <a:stretch/>
        </p:blipFill>
        <p:spPr>
          <a:xfrm>
            <a:off x="581192" y="1942714"/>
            <a:ext cx="7634514" cy="16836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5C569915-907A-4BD7-83C3-DFBFD74AD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478" y="3853130"/>
            <a:ext cx="6052456" cy="290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55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3CDB34-5B96-43EC-80ED-7A82F93E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15CC12-0089-430D-87E1-0A1C5E41D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307" y="2000250"/>
            <a:ext cx="4762500" cy="285750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1CEB2E-676C-41C8-A83B-5928E18E5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00251"/>
            <a:ext cx="11029615" cy="4155594"/>
          </a:xfrm>
        </p:spPr>
        <p:txBody>
          <a:bodyPr/>
          <a:lstStyle/>
          <a:p>
            <a:r>
              <a:rPr lang="it-IT" dirty="0"/>
              <a:t>Considerando le svariate prove effettuate, l’algoritmo di «predizione» dei libri funziona,</a:t>
            </a:r>
          </a:p>
          <a:p>
            <a:r>
              <a:rPr lang="it-IT" dirty="0"/>
              <a:t>L’algoritmo per la classificazione dei generi è poco efficace (percentuale </a:t>
            </a:r>
            <a:r>
              <a:rPr lang="it-IT" dirty="0" err="1"/>
              <a:t>max</a:t>
            </a:r>
            <a:r>
              <a:rPr lang="it-IT" dirty="0"/>
              <a:t> &lt;50%)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r>
              <a:rPr lang="it-IT" dirty="0"/>
              <a:t>OSSERVAZIONI: </a:t>
            </a:r>
          </a:p>
          <a:p>
            <a:pPr lvl="1"/>
            <a:r>
              <a:rPr lang="it-IT" dirty="0"/>
              <a:t>Sono sorte difficoltà a causa dell’etichettatura errata di una tabella</a:t>
            </a:r>
          </a:p>
          <a:p>
            <a:pPr lvl="1"/>
            <a:r>
              <a:rPr lang="it-IT" dirty="0"/>
              <a:t>Amazon.com non permette un accesso allo stesso utente per più di 600 volte consecutive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8810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A1C4F03-C870-4FE9-AE32-BA54F64762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A45CAF-12D0-42B6-817E-7D5FD9B36E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BCC664D-E045-4A96-B7C0-6D791171D6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476F54-DC50-4814-BE0A-4655F401EC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C8889AC-6FD2-45AE-B1B8-822C91C2E5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 descr="Immagine che contiene impilato, ciminiera, fila, esterni&#10;&#10;Descrizione generata con affidabilità molto elevata">
            <a:extLst>
              <a:ext uri="{FF2B5EF4-FFF2-40B4-BE49-F238E27FC236}">
                <a16:creationId xmlns:a16="http://schemas.microsoft.com/office/drawing/2014/main" id="{EF70950A-A7B3-44DF-97BE-2E18858411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05" r="1" b="20152"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5B2CA4-858C-4F63-BE13-702778989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anchor="ctr">
            <a:normAutofit/>
          </a:bodyPr>
          <a:lstStyle/>
          <a:p>
            <a:pPr algn="ctr"/>
            <a:r>
              <a:rPr lang="it-IT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75864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49ED0F-AAA2-46CE-8982-C6184BE4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</a:t>
            </a:r>
            <a:r>
              <a:rPr lang="mr-IN" dirty="0"/>
              <a:t>–</a:t>
            </a:r>
            <a:r>
              <a:rPr lang="it-IT" dirty="0"/>
              <a:t> </a:t>
            </a:r>
            <a:r>
              <a:rPr lang="it-IT" dirty="0" err="1"/>
              <a:t>books.csv</a:t>
            </a:r>
            <a:r>
              <a:rPr lang="it-IT" dirty="0"/>
              <a:t> (2)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502910"/>
            <a:ext cx="11079456" cy="28134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606" y="675656"/>
            <a:ext cx="1066799" cy="1066799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5D3E7D8-22C0-4543-A989-4EF440308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9" y="1376663"/>
            <a:ext cx="11119739" cy="2471863"/>
          </a:xfrm>
        </p:spPr>
        <p:txBody>
          <a:bodyPr/>
          <a:lstStyle/>
          <a:p>
            <a:r>
              <a:rPr lang="it-IT" dirty="0"/>
              <a:t>Books.csv contiene 10000 libri per 23 colonne di dati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489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49ED0F-AAA2-46CE-8982-C6184BE4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</a:t>
            </a:r>
            <a:r>
              <a:rPr lang="mr-IN" dirty="0"/>
              <a:t>–</a:t>
            </a:r>
            <a:r>
              <a:rPr lang="it-IT" dirty="0"/>
              <a:t> ratings.csv  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606" y="675656"/>
            <a:ext cx="1066799" cy="1066799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5D3E7D8-22C0-4543-A989-4EF440308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9" y="1565349"/>
            <a:ext cx="11119739" cy="2471863"/>
          </a:xfrm>
        </p:spPr>
        <p:txBody>
          <a:bodyPr/>
          <a:lstStyle/>
          <a:p>
            <a:r>
              <a:rPr lang="it-IT" dirty="0"/>
              <a:t>Ratings.csv associa l’identificativo del libro all’identificativo dell’utente alla sua valutazione</a:t>
            </a:r>
          </a:p>
          <a:p>
            <a:r>
              <a:rPr lang="it-IT" dirty="0"/>
              <a:t>Il Dataset contiene 981756 associazioni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31AB0B5-1F9D-46D4-A4EA-3C2E8A7EF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610" y="3336910"/>
            <a:ext cx="3674655" cy="31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3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49ED0F-AAA2-46CE-8982-C6184BE4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– tags.csv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83CB35-3B24-4DD6-AF3E-865F3DFD5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22" y="3134068"/>
            <a:ext cx="7788711" cy="1871770"/>
          </a:xfrm>
        </p:spPr>
        <p:txBody>
          <a:bodyPr/>
          <a:lstStyle/>
          <a:p>
            <a:r>
              <a:rPr lang="it-IT" dirty="0" err="1"/>
              <a:t>Tags.csv</a:t>
            </a:r>
            <a:r>
              <a:rPr lang="it-IT" dirty="0"/>
              <a:t> rappresenta la totalità dei </a:t>
            </a:r>
            <a:r>
              <a:rPr lang="it-IT" dirty="0" err="1"/>
              <a:t>tag</a:t>
            </a:r>
            <a:r>
              <a:rPr lang="it-IT" dirty="0"/>
              <a:t> e relativi id associati dagli utenti ai libri</a:t>
            </a:r>
          </a:p>
          <a:p>
            <a:r>
              <a:rPr lang="it-IT" dirty="0"/>
              <a:t>Il </a:t>
            </a:r>
            <a:r>
              <a:rPr lang="it-IT" dirty="0" err="1"/>
              <a:t>dataset</a:t>
            </a:r>
            <a:r>
              <a:rPr lang="it-IT" dirty="0"/>
              <a:t> contiene 34252 </a:t>
            </a:r>
            <a:r>
              <a:rPr lang="it-IT" dirty="0" err="1"/>
              <a:t>tags</a:t>
            </a:r>
            <a:r>
              <a:rPr lang="it-IT" dirty="0"/>
              <a:t>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3" y="2061633"/>
            <a:ext cx="3110274" cy="452307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606" y="675656"/>
            <a:ext cx="1066799" cy="1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49ED0F-AAA2-46CE-8982-C6184BE4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– book_tags.csv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83CB35-3B24-4DD6-AF3E-865F3DFD5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22" y="1209055"/>
            <a:ext cx="11029615" cy="2822043"/>
          </a:xfrm>
        </p:spPr>
        <p:txBody>
          <a:bodyPr/>
          <a:lstStyle/>
          <a:p>
            <a:pPr algn="just"/>
            <a:r>
              <a:rPr lang="it-IT" dirty="0"/>
              <a:t>Book_tag.csv tabella che associa l’identificativo del </a:t>
            </a:r>
            <a:r>
              <a:rPr lang="it-IT" dirty="0" err="1"/>
              <a:t>tag</a:t>
            </a:r>
            <a:r>
              <a:rPr lang="it-IT" dirty="0"/>
              <a:t> al libro e a quante volte il </a:t>
            </a:r>
            <a:r>
              <a:rPr lang="it-IT" dirty="0" err="1"/>
              <a:t>tag</a:t>
            </a:r>
            <a:r>
              <a:rPr lang="it-IT" dirty="0"/>
              <a:t> è presente</a:t>
            </a:r>
          </a:p>
          <a:p>
            <a:pPr algn="just"/>
            <a:r>
              <a:rPr lang="it-IT" dirty="0"/>
              <a:t>Il dataset contiene 999912 associazioni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606" y="675656"/>
            <a:ext cx="1066799" cy="10667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AEA7D4A-3F1A-487C-829A-F20754BA9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12" y="3429000"/>
            <a:ext cx="4703233" cy="294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C5608E-CEC8-4789-9D7A-E2606E12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WORKFLOW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48F637-A161-4FB6-9A9F-4305DA7C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846" y="2352682"/>
            <a:ext cx="4215891" cy="3678303"/>
          </a:xfrm>
        </p:spPr>
        <p:txBody>
          <a:bodyPr/>
          <a:lstStyle/>
          <a:p>
            <a:r>
              <a:rPr lang="it-IT" dirty="0" err="1"/>
              <a:t>Preprocessing</a:t>
            </a:r>
            <a:r>
              <a:rPr lang="it-IT" dirty="0"/>
              <a:t>: </a:t>
            </a:r>
          </a:p>
          <a:p>
            <a:pPr lvl="1"/>
            <a:r>
              <a:rPr lang="it-IT" sz="1800" dirty="0"/>
              <a:t>Data </a:t>
            </a:r>
            <a:r>
              <a:rPr lang="it-IT" sz="1800" dirty="0" err="1"/>
              <a:t>cleaning</a:t>
            </a:r>
            <a:endParaRPr lang="it-IT" sz="1800" dirty="0"/>
          </a:p>
          <a:p>
            <a:pPr lvl="1"/>
            <a:r>
              <a:rPr lang="it-IT" sz="1800" dirty="0"/>
              <a:t>Aggiunta dati</a:t>
            </a:r>
          </a:p>
          <a:p>
            <a:pPr lvl="1"/>
            <a:r>
              <a:rPr lang="it-IT" sz="1800" dirty="0"/>
              <a:t>Data </a:t>
            </a:r>
            <a:r>
              <a:rPr lang="it-IT" sz="1800" dirty="0" err="1"/>
              <a:t>analize</a:t>
            </a:r>
            <a:r>
              <a:rPr lang="it-IT" sz="1800" dirty="0"/>
              <a:t> </a:t>
            </a:r>
          </a:p>
          <a:p>
            <a:r>
              <a:rPr lang="it-IT" dirty="0"/>
              <a:t>Machine </a:t>
            </a:r>
            <a:r>
              <a:rPr lang="it-IT" dirty="0" err="1"/>
              <a:t>learning</a:t>
            </a:r>
            <a:r>
              <a:rPr lang="it-IT" dirty="0"/>
              <a:t> (?):</a:t>
            </a:r>
          </a:p>
          <a:p>
            <a:pPr lvl="1"/>
            <a:r>
              <a:rPr lang="it-IT" sz="1800" dirty="0"/>
              <a:t>Algoritmo di predizione</a:t>
            </a:r>
          </a:p>
          <a:p>
            <a:pPr lvl="1"/>
            <a:r>
              <a:rPr lang="it-IT" sz="1800" dirty="0"/>
              <a:t>Valutazione predizione</a:t>
            </a:r>
          </a:p>
          <a:p>
            <a:r>
              <a:rPr lang="it-IT" dirty="0"/>
              <a:t>Sito </a:t>
            </a:r>
          </a:p>
          <a:p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EDF75F7-B972-4362-A679-041FBD2AB6E6}"/>
              </a:ext>
            </a:extLst>
          </p:cNvPr>
          <p:cNvSpPr/>
          <p:nvPr/>
        </p:nvSpPr>
        <p:spPr>
          <a:xfrm>
            <a:off x="7602056" y="5799814"/>
            <a:ext cx="1955410" cy="4028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8DD296-C66D-43D9-9874-560B5F62E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7" r="63080" b="6200"/>
          <a:stretch/>
        </p:blipFill>
        <p:spPr>
          <a:xfrm>
            <a:off x="7942872" y="2293038"/>
            <a:ext cx="1245641" cy="1013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D82989-053E-4846-B1BB-10BD8E5F4FAA}"/>
              </a:ext>
            </a:extLst>
          </p:cNvPr>
          <p:cNvSpPr txBox="1"/>
          <p:nvPr/>
        </p:nvSpPr>
        <p:spPr>
          <a:xfrm>
            <a:off x="7587988" y="1960129"/>
            <a:ext cx="195541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accent2"/>
                </a:solidFill>
              </a:rPr>
              <a:t>DATA</a:t>
            </a: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r>
              <a:rPr lang="it-IT" b="1" dirty="0">
                <a:solidFill>
                  <a:schemeClr val="accent2"/>
                </a:solidFill>
              </a:rPr>
              <a:t>ALGORITHM</a:t>
            </a: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r>
              <a:rPr lang="it-IT" b="1" dirty="0">
                <a:solidFill>
                  <a:schemeClr val="accent2"/>
                </a:solidFill>
              </a:rPr>
              <a:t>MODEL</a:t>
            </a: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endParaRPr lang="it-IT" b="1" dirty="0">
              <a:solidFill>
                <a:schemeClr val="accent2"/>
              </a:solidFill>
            </a:endParaRPr>
          </a:p>
          <a:p>
            <a:pPr algn="ctr"/>
            <a:r>
              <a:rPr lang="it-IT" b="1" dirty="0">
                <a:solidFill>
                  <a:schemeClr val="accent2"/>
                </a:solidFill>
              </a:rPr>
              <a:t>PREDICTION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A012B32-C989-42F0-BBA1-5E65E46B5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2" t="30809" r="467" b="22603"/>
          <a:stretch/>
        </p:blipFill>
        <p:spPr>
          <a:xfrm>
            <a:off x="8102991" y="3709655"/>
            <a:ext cx="1004307" cy="777940"/>
          </a:xfrm>
          <a:prstGeom prst="rect">
            <a:avLst/>
          </a:prstGeom>
        </p:spPr>
      </p:pic>
      <p:sp>
        <p:nvSpPr>
          <p:cNvPr id="5" name="Freccia destra 9">
            <a:extLst>
              <a:ext uri="{FF2B5EF4-FFF2-40B4-BE49-F238E27FC236}">
                <a16:creationId xmlns:a16="http://schemas.microsoft.com/office/drawing/2014/main" id="{3040BAE1-92B0-48F5-BA41-57CF7CA9E4BA}"/>
              </a:ext>
            </a:extLst>
          </p:cNvPr>
          <p:cNvSpPr/>
          <p:nvPr/>
        </p:nvSpPr>
        <p:spPr>
          <a:xfrm rot="5400000">
            <a:off x="8125058" y="5141683"/>
            <a:ext cx="881265" cy="2661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69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D7085-6493-46A9-9BFD-23F7034ED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CLEANING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40DA89-4FF2-4F50-992D-540DFB6CC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62551"/>
            <a:ext cx="11029615" cy="3847772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Le problematiche più evidenti nel </a:t>
            </a:r>
            <a:r>
              <a:rPr lang="it-IT" dirty="0" err="1"/>
              <a:t>dataset</a:t>
            </a:r>
            <a:r>
              <a:rPr lang="it-IT" dirty="0"/>
              <a:t> sono state:</a:t>
            </a:r>
          </a:p>
          <a:p>
            <a:r>
              <a:rPr lang="it-IT" dirty="0"/>
              <a:t>Sporadica mancanza di informazioni nelle celle </a:t>
            </a:r>
          </a:p>
          <a:p>
            <a:r>
              <a:rPr lang="it-IT" dirty="0"/>
              <a:t>Mancanza di associazioni e/o collegamenti tra le tabelle</a:t>
            </a:r>
          </a:p>
          <a:p>
            <a:r>
              <a:rPr lang="it-IT" dirty="0"/>
              <a:t>Dati inutili o non interpretabili</a:t>
            </a:r>
          </a:p>
          <a:p>
            <a:r>
              <a:rPr lang="it-IT" dirty="0"/>
              <a:t>Caratteri o valori superflui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00" y="2891366"/>
            <a:ext cx="3937000" cy="4318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0" y="3432105"/>
            <a:ext cx="3911600" cy="4064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50" y="4529502"/>
            <a:ext cx="3873500" cy="3937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4008637"/>
            <a:ext cx="3860800" cy="3556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3903" y="648382"/>
            <a:ext cx="1586066" cy="112134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5083423"/>
            <a:ext cx="3835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71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i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1775</TotalTime>
  <Words>1302</Words>
  <Application>Microsoft Office PowerPoint</Application>
  <PresentationFormat>Widescreen</PresentationFormat>
  <Paragraphs>170</Paragraphs>
  <Slides>35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Calibri</vt:lpstr>
      <vt:lpstr>Cambria Math</vt:lpstr>
      <vt:lpstr>Gill Sans MT</vt:lpstr>
      <vt:lpstr>Mangal</vt:lpstr>
      <vt:lpstr>Wingdings</vt:lpstr>
      <vt:lpstr>Wingdings 2</vt:lpstr>
      <vt:lpstr>Dividendi</vt:lpstr>
      <vt:lpstr>NETbook – Data Analytics</vt:lpstr>
      <vt:lpstr>OBIETTIVI</vt:lpstr>
      <vt:lpstr>DATASET – books.csv (1) </vt:lpstr>
      <vt:lpstr>DATASET – books.csv (2) </vt:lpstr>
      <vt:lpstr>DATASET – ratings.csv  </vt:lpstr>
      <vt:lpstr>DATASET – tags.csv</vt:lpstr>
      <vt:lpstr>DATASET – book_tags.csv</vt:lpstr>
      <vt:lpstr>WORKFLOW</vt:lpstr>
      <vt:lpstr>DATA CLEANING</vt:lpstr>
      <vt:lpstr>Data cleaning</vt:lpstr>
      <vt:lpstr>AGGIUNTA DATI</vt:lpstr>
      <vt:lpstr>AGGIUNTA DATI</vt:lpstr>
      <vt:lpstr>DATA ANALIZE (1)</vt:lpstr>
      <vt:lpstr>DATA ANALIZE (2)</vt:lpstr>
      <vt:lpstr>DATA ANALIZE (3)</vt:lpstr>
      <vt:lpstr>DATA ANALIZE (4)</vt:lpstr>
      <vt:lpstr>DATA ANALIZE (5)</vt:lpstr>
      <vt:lpstr>Clustering – Cover COlor</vt:lpstr>
      <vt:lpstr>Clustering – Cover Color (2)</vt:lpstr>
      <vt:lpstr>Clustering – Cover Color (3 - 4)</vt:lpstr>
      <vt:lpstr>DATA ANALIZE (6)</vt:lpstr>
      <vt:lpstr>ALGORITMO DI PREDIZIONE – dataset acquiring</vt:lpstr>
      <vt:lpstr>ALGORITMO DI PREDIZIONE – dataset acquiring</vt:lpstr>
      <vt:lpstr>ALGORITMO DI PREDIZIONE – user based elaboration</vt:lpstr>
      <vt:lpstr>ALGORITMO DI PREDIZIONE – user based elaboration</vt:lpstr>
      <vt:lpstr>ALGORITMO DI PREDIZIONE – user based elaboration</vt:lpstr>
      <vt:lpstr>ALGORITMO DI PREDIZIONE – user based elaboration</vt:lpstr>
      <vt:lpstr>VALUTAZIONE PREDIZIONE – selected books</vt:lpstr>
      <vt:lpstr>VALUTAZIONE PREDIZIONE – suggested books</vt:lpstr>
      <vt:lpstr>Predizione del genere di un libro</vt:lpstr>
      <vt:lpstr>Predizione del genere di un libro - RISULTATI</vt:lpstr>
      <vt:lpstr>Predizione del genere di un libro - RISULTATI</vt:lpstr>
      <vt:lpstr>Il sito – first selection sample</vt:lpstr>
      <vt:lpstr>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NEtBook</dc:title>
  <dc:creator>Jennifer Pedron</dc:creator>
  <cp:lastModifiedBy>Riccardo Fontanini</cp:lastModifiedBy>
  <cp:revision>141</cp:revision>
  <dcterms:created xsi:type="dcterms:W3CDTF">2018-05-04T10:05:55Z</dcterms:created>
  <dcterms:modified xsi:type="dcterms:W3CDTF">2018-05-30T14:08:14Z</dcterms:modified>
</cp:coreProperties>
</file>